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82" r:id="rId4"/>
    <p:sldId id="283" r:id="rId5"/>
    <p:sldId id="284" r:id="rId6"/>
    <p:sldId id="285" r:id="rId7"/>
    <p:sldId id="258" r:id="rId8"/>
    <p:sldId id="260" r:id="rId9"/>
    <p:sldId id="259" r:id="rId10"/>
    <p:sldId id="263" r:id="rId11"/>
    <p:sldId id="274" r:id="rId12"/>
    <p:sldId id="269" r:id="rId13"/>
    <p:sldId id="271" r:id="rId14"/>
    <p:sldId id="273" r:id="rId15"/>
    <p:sldId id="279" r:id="rId16"/>
    <p:sldId id="272" r:id="rId17"/>
    <p:sldId id="262" r:id="rId18"/>
    <p:sldId id="275" r:id="rId19"/>
    <p:sldId id="276" r:id="rId20"/>
    <p:sldId id="280" r:id="rId21"/>
    <p:sldId id="281" r:id="rId22"/>
    <p:sldId id="264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11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18T03:23:31.954" idx="4">
    <p:pos x="3979" y="3385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25.05.2024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25.05.2024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10" Type="http://schemas.openxmlformats.org/officeDocument/2006/relationships/comments" Target="../comments/comment1.xml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20.png"/><Relationship Id="rId10" Type="http://schemas.openxmlformats.org/officeDocument/2006/relationships/image" Target="../media/image2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0080"/>
            <a:ext cx="9144000" cy="2869883"/>
          </a:xfrm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Математическое моделирование </a:t>
            </a:r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фотополимеризации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 мономеров: 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ОКМ-2, ПЭTA, ДMЭГ </a:t>
            </a:r>
            <a:b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присутствии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 о-хинонов и третичных аминов</a:t>
            </a:r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/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r>
              <a:rPr lang="ru-RU" dirty="0"/>
              <a:t>Работа выполнена в ИМХ РАН под руководством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724CBBF-0D82-4CF6-AC8A-A23726770A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ПЛОТНОСТЬ – СОСТАВ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C3407-48D0-44A5-92E9-AE05BC1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51DCF4-8365-4CC5-8802-31D2C4F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ОКМ</a:t>
            </a:r>
            <a:r>
              <a:rPr lang="en-US" dirty="0"/>
              <a:t>-2</a:t>
            </a:r>
            <a:endParaRPr lang="ru-RU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41587B0-B1BC-4F99-839A-7E492AA240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2FE4C9-6AC2-4791-9966-8785EA07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ПЭТ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E7D329B-ABC1-4596-909F-CAE8B7236A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C3B2C-B381-4A54-BEE8-91FF3445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C04120-840C-438E-BABC-284ABA39DB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ЭНЕРГИЯ «АКТИВАЦИИ» СДВИГА – СОСТАВ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4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6FA9C-AE7E-4FD3-BD1B-E8461E81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1257" cy="696686"/>
          </a:xfrm>
        </p:spPr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8F18AA2-BC04-4523-97B0-91F194CA1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686A-88F8-46CC-931D-30B0AC1D9CD2}"/>
              </a:ext>
            </a:extLst>
          </p:cNvPr>
          <p:cNvSpPr txBox="1"/>
          <p:nvPr/>
        </p:nvSpPr>
        <p:spPr>
          <a:xfrm>
            <a:off x="1802423" y="813722"/>
            <a:ext cx="36312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2.4 % mass Butanol-1</a:t>
            </a: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D8C674-C122-4433-BCF6-B47C9E80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/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Оценка характера полимеризации </a:t>
            </a:r>
            <a:br>
              <a:rPr lang="ru-RU" sz="3200" dirty="0"/>
            </a:br>
            <a:r>
              <a:rPr lang="ru-RU" sz="3200" b="1" i="1" dirty="0"/>
              <a:t>ОКМ-2</a:t>
            </a:r>
            <a:r>
              <a:rPr lang="ru-RU" sz="3200" b="1" dirty="0"/>
              <a:t>,</a:t>
            </a:r>
            <a:r>
              <a:rPr lang="ru-RU" sz="3200" b="1" i="1" dirty="0"/>
              <a:t> П</a:t>
            </a:r>
            <a:r>
              <a:rPr lang="en-US" sz="3200" b="1" i="1" dirty="0"/>
              <a:t>ETA</a:t>
            </a:r>
            <a:r>
              <a:rPr lang="en-US" sz="3200" b="1" dirty="0"/>
              <a:t>,</a:t>
            </a:r>
            <a:r>
              <a:rPr lang="en-US" sz="3200" b="1" i="1" dirty="0"/>
              <a:t> </a:t>
            </a:r>
            <a:r>
              <a:rPr lang="ru-RU" sz="3200" b="1" i="1" dirty="0"/>
              <a:t>ДМЭГ</a:t>
            </a:r>
            <a:r>
              <a:rPr lang="ru-RU" sz="3200" b="1" dirty="0"/>
              <a:t> </a:t>
            </a:r>
            <a:r>
              <a:rPr lang="ru-RU" sz="3200" i="1" dirty="0"/>
              <a:t>– бутанол-1 при инициировании системой о-хинон - амин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30723"/>
              </p:ext>
            </p:extLst>
          </p:nvPr>
        </p:nvGraphicFramePr>
        <p:xfrm>
          <a:off x="307975" y="4618038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975" y="4618038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633164" y="6300854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(ТОЛЬКО МОНОМЕР)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B8CF8-14AA-45EE-829E-9809DD224A06}"/>
              </a:ext>
            </a:extLst>
          </p:cNvPr>
          <p:cNvSpPr txBox="1"/>
          <p:nvPr/>
        </p:nvSpPr>
        <p:spPr>
          <a:xfrm>
            <a:off x="226851" y="833782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OCM-2 100%</a:t>
            </a:r>
          </a:p>
          <a:p>
            <a:r>
              <a:rPr lang="en-US" sz="2800" dirty="0"/>
              <a:t>D=0.01·1e-10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(МОНОМЕР + БУТАНОЛ)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C1C0-A069-4FAC-BFC9-EC5BC16540B7}"/>
              </a:ext>
            </a:extLst>
          </p:cNvPr>
          <p:cNvSpPr txBox="1"/>
          <p:nvPr/>
        </p:nvSpPr>
        <p:spPr>
          <a:xfrm>
            <a:off x="226851" y="833782"/>
            <a:ext cx="29754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70% mol</a:t>
            </a:r>
          </a:p>
          <a:p>
            <a:r>
              <a:rPr lang="en-US" sz="2800" dirty="0"/>
              <a:t>Butanol-1 30% mol</a:t>
            </a:r>
          </a:p>
          <a:p>
            <a:r>
              <a:rPr lang="en-US" sz="2800" dirty="0"/>
              <a:t>D=0.1·1e-10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Реакция активации триплета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808" y="696687"/>
            <a:ext cx="5358383" cy="395218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A8F79E-EB88-4EFB-A744-FBC4ACEE1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64"/>
          <a:stretch/>
        </p:blipFill>
        <p:spPr>
          <a:xfrm>
            <a:off x="2053399" y="5244084"/>
            <a:ext cx="1805369" cy="685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C5219-F1C7-4914-93BA-187495A4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3" b="23968"/>
          <a:stretch/>
        </p:blipFill>
        <p:spPr>
          <a:xfrm>
            <a:off x="4480561" y="5244084"/>
            <a:ext cx="2610040" cy="5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/>
          <a:lstStyle/>
          <a:p>
            <a:r>
              <a:rPr lang="ru-RU" dirty="0"/>
              <a:t>Реакции фотовосстановления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44" y="670984"/>
            <a:ext cx="9034626" cy="176185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67" y="23488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915948"/>
              </p:ext>
            </p:extLst>
          </p:nvPr>
        </p:nvGraphicFramePr>
        <p:xfrm>
          <a:off x="49443" y="4000972"/>
          <a:ext cx="9034626" cy="10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4000972"/>
                        <a:ext cx="9034626" cy="1086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548175"/>
              </p:ext>
            </p:extLst>
          </p:nvPr>
        </p:nvGraphicFramePr>
        <p:xfrm>
          <a:off x="49444" y="5531924"/>
          <a:ext cx="9034626" cy="106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5531924"/>
                        <a:ext cx="9034626" cy="106136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49443" y="2812449"/>
            <a:ext cx="9012583" cy="687318"/>
            <a:chOff x="-1" y="2963250"/>
            <a:chExt cx="9012583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963250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756" y="3065680"/>
              <a:ext cx="4445826" cy="482458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5112" y="24404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64600"/>
              </p:ext>
            </p:extLst>
          </p:nvPr>
        </p:nvGraphicFramePr>
        <p:xfrm>
          <a:off x="49444" y="670984"/>
          <a:ext cx="9034567" cy="153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670984"/>
                        <a:ext cx="9034567" cy="153563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051511"/>
              </p:ext>
            </p:extLst>
          </p:nvPr>
        </p:nvGraphicFramePr>
        <p:xfrm>
          <a:off x="49445" y="3220263"/>
          <a:ext cx="9034566" cy="1317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5" y="3220263"/>
                        <a:ext cx="9034566" cy="131763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4779" y="4783123"/>
            <a:ext cx="4963341" cy="858202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53789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5076439" y="5124370"/>
            <a:ext cx="4072340" cy="387583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57622"/>
              </p:ext>
            </p:extLst>
          </p:nvPr>
        </p:nvGraphicFramePr>
        <p:xfrm>
          <a:off x="49444" y="674456"/>
          <a:ext cx="9034626" cy="101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CS ChemDraw Drawing" r:id="rId3" imgW="5001634" imgH="563789" progId="ChemDraw.Document.6.0">
                  <p:embed/>
                </p:oleObj>
              </mc:Choice>
              <mc:Fallback>
                <p:oleObj name="CS ChemDraw Drawing" r:id="rId3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674456"/>
                        <a:ext cx="9034626" cy="101785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44" y="1996706"/>
            <a:ext cx="4297049" cy="709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6871DB-2BDA-40A4-B7A9-E1E68E5896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8092" y="3111466"/>
            <a:ext cx="4942359" cy="13984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09" y="2101079"/>
            <a:ext cx="3780663" cy="501183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200357" y="16962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" y="2661985"/>
            <a:ext cx="3956539" cy="3650407"/>
            <a:chOff x="-3" y="2457434"/>
            <a:chExt cx="3187083" cy="365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i="0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502" r="-2311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параметры экспозиции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3362</TotalTime>
  <Words>496</Words>
  <Application>Microsoft Office PowerPoint</Application>
  <PresentationFormat>Экран (4:3)</PresentationFormat>
  <Paragraphs>81</Paragraphs>
  <Slides>22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Математическое моделирование фотополимеризации мономеров:  ОКМ-2, ПЭTA, ДMЭГ  в присутствии о-хинонов и третичных аминов</vt:lpstr>
      <vt:lpstr>ЦЕЛЬ РАБОТЫ </vt:lpstr>
      <vt:lpstr>Реакция активации триплета</vt:lpstr>
      <vt:lpstr>Реакции фотовосстановления</vt:lpstr>
      <vt:lpstr>Реакции фенолэфира</vt:lpstr>
      <vt:lpstr>Реакции радикалов</vt:lpstr>
      <vt:lpstr>ВСТУПЛЕНИЕ</vt:lpstr>
      <vt:lpstr>ТЕОРЕТИЧЕСКАЯ ЧАСТЬ. ДИФФУЗИЯ</vt:lpstr>
      <vt:lpstr>ТЕОРЕТИЧЕСКАЯ ЧАСТЬ . ВЯЗКОСТЬ </vt:lpstr>
      <vt:lpstr>НАХОЖДЕНИЕ ВЯЗКОСТЕЙ</vt:lpstr>
      <vt:lpstr>ПЛОТНОСТЬ – СОСТАВ</vt:lpstr>
      <vt:lpstr>ВЯЗКОСТЬ. ЧИСТЫЕ ВЕЩЕСТВА</vt:lpstr>
      <vt:lpstr>Презентация PowerPoint</vt:lpstr>
      <vt:lpstr>ВЯЗКОСТЬ – СОСТАВ. ОКМ-2</vt:lpstr>
      <vt:lpstr>ВЯЗКОСТЬ – СОСТАВ. ПЭТA</vt:lpstr>
      <vt:lpstr>ЭНЕРГИЯ «АКТИВАЦИИ» СДВИГА – СОСТАВ</vt:lpstr>
      <vt:lpstr>МОЛЕКУЛЯРНАЯ ДИНАМИКА</vt:lpstr>
      <vt:lpstr>ДИФФУЗИЯ. ЧИСТЫЕ ВЕЩЕСТВА</vt:lpstr>
      <vt:lpstr>ДИФФУЗИЯ – ТЕМПЕРАТУРА. ОКМ-2</vt:lpstr>
      <vt:lpstr>ФОТОПОЛИМЕРИЗАЦИЯ (ТОЛЬКО МОНОМЕР)</vt:lpstr>
      <vt:lpstr>ФОТОПОЛИМЕРИЗАЦИЯ (МОНОМЕР + БУТАНОЛ)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153</cp:revision>
  <dcterms:created xsi:type="dcterms:W3CDTF">2024-04-02T18:34:12Z</dcterms:created>
  <dcterms:modified xsi:type="dcterms:W3CDTF">2024-05-25T13:22:42Z</dcterms:modified>
</cp:coreProperties>
</file>